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38" r:id="rId1"/>
    <p:sldMasterId id="2147483750" r:id="rId2"/>
  </p:sldMasterIdLst>
  <p:notesMasterIdLst>
    <p:notesMasterId r:id="rId42"/>
  </p:notesMasterIdLst>
  <p:sldIdLst>
    <p:sldId id="258" r:id="rId3"/>
    <p:sldId id="294" r:id="rId4"/>
    <p:sldId id="259" r:id="rId5"/>
    <p:sldId id="262" r:id="rId6"/>
    <p:sldId id="264" r:id="rId7"/>
    <p:sldId id="266" r:id="rId8"/>
    <p:sldId id="295" r:id="rId9"/>
    <p:sldId id="265" r:id="rId10"/>
    <p:sldId id="301" r:id="rId11"/>
    <p:sldId id="304" r:id="rId12"/>
    <p:sldId id="302" r:id="rId13"/>
    <p:sldId id="267" r:id="rId14"/>
    <p:sldId id="268" r:id="rId15"/>
    <p:sldId id="263" r:id="rId16"/>
    <p:sldId id="269" r:id="rId17"/>
    <p:sldId id="270" r:id="rId18"/>
    <p:sldId id="296" r:id="rId19"/>
    <p:sldId id="271" r:id="rId20"/>
    <p:sldId id="275" r:id="rId21"/>
    <p:sldId id="297" r:id="rId22"/>
    <p:sldId id="274" r:id="rId23"/>
    <p:sldId id="298" r:id="rId24"/>
    <p:sldId id="299" r:id="rId25"/>
    <p:sldId id="277" r:id="rId26"/>
    <p:sldId id="279" r:id="rId27"/>
    <p:sldId id="280" r:id="rId28"/>
    <p:sldId id="281" r:id="rId29"/>
    <p:sldId id="282" r:id="rId30"/>
    <p:sldId id="286" r:id="rId31"/>
    <p:sldId id="285" r:id="rId32"/>
    <p:sldId id="287" r:id="rId33"/>
    <p:sldId id="284" r:id="rId34"/>
    <p:sldId id="288" r:id="rId35"/>
    <p:sldId id="289" r:id="rId36"/>
    <p:sldId id="300" r:id="rId37"/>
    <p:sldId id="290" r:id="rId38"/>
    <p:sldId id="292" r:id="rId39"/>
    <p:sldId id="293" r:id="rId40"/>
    <p:sldId id="26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3" d="100"/>
          <a:sy n="83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FB952-1369-42D0-B419-FE1F3FEF2944}" type="datetimeFigureOut">
              <a:rPr lang="en-GB" smtClean="0"/>
              <a:t>15/05/2021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F723A-3575-4DC4-BC62-8F7596DC0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569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D26EA83-6024-42D0-A4AA-D3E75F2350A9}" type="datetime1">
              <a:rPr lang="en-GB" smtClean="0"/>
              <a:t>15/05/2021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8646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164-F0F0-42A5-98C3-81064A25CC53}" type="datetime1">
              <a:rPr lang="en-GB" smtClean="0"/>
              <a:t>15/05/2021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942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3DB8-35C6-48CE-B871-CE2BE8084F10}" type="datetime1">
              <a:rPr lang="en-GB" smtClean="0"/>
              <a:t>15/05/2021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813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3DC-B3D6-4A97-B9B6-4D49D2D59123}" type="datetime1">
              <a:rPr lang="en-GB" smtClean="0"/>
              <a:t>15/05/2021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272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E59B2-CE0F-457F-ABBD-652F38CFF273}" type="datetime1">
              <a:rPr lang="en-GB" smtClean="0"/>
              <a:t>15/05/2021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278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B239-F4C1-44CF-A898-4C16C8AAA148}" type="datetime1">
              <a:rPr lang="en-GB" smtClean="0"/>
              <a:t>15/05/2021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507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9A5BB-7D2B-4D0F-8FAD-E3B7F3C6C7A1}" type="datetime1">
              <a:rPr lang="en-GB" smtClean="0"/>
              <a:t>15/05/2021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7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74390-49AE-423A-A6CC-5034A04546BB}" type="datetime1">
              <a:rPr lang="en-GB" smtClean="0"/>
              <a:t>15/05/2021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104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AE08-CB61-4A4F-B85C-E85564C374AF}" type="datetime1">
              <a:rPr lang="en-GB" smtClean="0"/>
              <a:t>15/05/2021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471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0CE9-A669-4B69-ACB5-CCF02ADDECE6}" type="datetime1">
              <a:rPr lang="en-GB" smtClean="0"/>
              <a:t>15/05/2021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4863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003CD-CB9C-49BC-A839-8C326E3491EE}" type="datetime1">
              <a:rPr lang="en-GB" smtClean="0"/>
              <a:t>15/05/2021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700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1442-0782-4056-BBE1-A7079AEB71F5}" type="datetime1">
              <a:rPr lang="en-GB" smtClean="0"/>
              <a:t>15/05/2021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205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1DA5-E42B-456D-8D81-7CF5081C9001}" type="datetime1">
              <a:rPr lang="en-GB" smtClean="0"/>
              <a:t>15/05/2021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506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65C69-6B0D-402A-BDE0-3E09E8D3A391}" type="datetime1">
              <a:rPr lang="en-GB" smtClean="0"/>
              <a:t>15/05/2021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189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D7290-1CE8-4FA9-8705-9ECF6D0181A5}" type="datetime1">
              <a:rPr lang="en-GB" smtClean="0"/>
              <a:t>15/05/2021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869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9987-E2B7-4688-A632-5B5AF16F2FF0}" type="datetime1">
              <a:rPr lang="en-GB" smtClean="0"/>
              <a:t>15/05/2021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99454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9A723-B0D8-4C91-B5CE-4E808882B458}" type="datetime1">
              <a:rPr lang="en-GB" smtClean="0"/>
              <a:t>15/05/2021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7997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BA624-4B87-4C54-9082-C68C6C4B854E}" type="datetime1">
              <a:rPr lang="en-GB" smtClean="0"/>
              <a:t>15/05/2021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0991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7E63A-5C83-408A-B259-E853793C5263}" type="datetime1">
              <a:rPr lang="en-GB" smtClean="0"/>
              <a:t>15/05/2021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004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61227-6BB8-4A84-9545-B6C76C57A26B}" type="datetime1">
              <a:rPr lang="en-GB" smtClean="0"/>
              <a:t>15/05/2021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343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B3BD9-59C1-454E-BDA8-4A2AAFAD0C62}" type="datetime1">
              <a:rPr lang="en-GB" smtClean="0"/>
              <a:t>15/05/2021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E1CD3-DA57-49A7-9C12-7201B61C6479}" type="datetime1">
              <a:rPr lang="en-GB" smtClean="0"/>
              <a:t>15/05/2021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2123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8C89-9240-440B-B0DB-5B7E1897BE02}" type="datetime1">
              <a:rPr lang="en-GB" smtClean="0"/>
              <a:t>15/05/2021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36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5ED52-DAFE-4B34-96B5-87A5429AA6B4}" type="datetime1">
              <a:rPr lang="en-GB" smtClean="0"/>
              <a:t>15/05/2021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28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E1EE5-5200-4A8C-9BEC-C176AEBEEE93}" type="datetime1">
              <a:rPr lang="en-GB" smtClean="0"/>
              <a:t>15/05/2021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30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F873-83ED-4B7A-AAAE-103E1DBFB1B2}" type="datetime1">
              <a:rPr lang="en-GB" smtClean="0"/>
              <a:t>15/05/2021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293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E9299-A5E5-4D35-923E-08A6E3BF37E6}" type="datetime1">
              <a:rPr lang="en-GB" smtClean="0"/>
              <a:t>15/05/2021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78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14AD-3622-4C5C-B3E7-5266993ABA04}" type="datetime1">
              <a:rPr lang="en-GB" smtClean="0"/>
              <a:t>15/05/2021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793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DED948-CC91-4792-9FAE-8AEEF0E0A44E}" type="datetime1">
              <a:rPr lang="en-GB" smtClean="0"/>
              <a:t>15/05/2021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348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0C44250-2BF9-4133-A9B2-A1EBA1A41E79}" type="datetime1">
              <a:rPr lang="en-GB" smtClean="0"/>
              <a:t>15/05/2021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702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kaggle.com/fedesoriano/stroke-prediction-datase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other-docs.html" TargetMode="External"/><Relationship Id="rId7" Type="http://schemas.openxmlformats.org/officeDocument/2006/relationships/image" Target="../media/image53.png"/><Relationship Id="rId2" Type="http://schemas.openxmlformats.org/officeDocument/2006/relationships/hyperlink" Target="https://core.ac.uk/reader/27052280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rdrr.io/cran/RGtk2/man/" TargetMode="External"/><Relationship Id="rId5" Type="http://schemas.openxmlformats.org/officeDocument/2006/relationships/hyperlink" Target="https://cran.r-project.org/web/packages/plotrix/plotrix.pdf" TargetMode="External"/><Relationship Id="rId4" Type="http://schemas.openxmlformats.org/officeDocument/2006/relationships/hyperlink" Target="https://ggplot2.tidyverse.org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23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 – Dropdown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086110"/>
            <a:ext cx="9886418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# Dropdown for Residence type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residence_type_frame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("Residence Type")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= c("--Select--", "Urban", "Rural")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residence_type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gtkComboBoxNewText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for 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in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residence_type$appendText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residence_type$setActive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(0)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residence_type_frame$add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residence_type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# Dropdown for Hypertension and Heart disease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hyper_heart_frame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(“Hypertension and Heart Disease")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= c("--Select--", "Yes", "No")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heart_disease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gtkComboBoxNewText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hypertension &lt;-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gtkComboBoxNewText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for 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in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heart_disease$appendText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hypertension$appendText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heart_disease$setActive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(0)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hypertension$setActive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(0)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hyper_heart_frame$add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heart_disease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# Dropdown for Smoking status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smoking_type_frame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("Smoking Status")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= c("--Select--", "Currently Smokes", "Formerly Smoked", "Never Smoked")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gtkComboBoxNewText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for 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in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smoking_type$appendText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smoking_type$setActive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(0)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smoking_type_frame$add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box$packStart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smoking_type_frame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, fill = FALSE)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D5CEE-7125-430C-AC4A-C2A1F9BC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8E5286-CEF5-4AB8-A195-16E131EB7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76" b="1794"/>
          <a:stretch/>
        </p:blipFill>
        <p:spPr>
          <a:xfrm>
            <a:off x="7046835" y="1180888"/>
            <a:ext cx="2448147" cy="1309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93B4EF-25E7-460E-B50A-7731538D18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33" b="2563"/>
          <a:stretch/>
        </p:blipFill>
        <p:spPr>
          <a:xfrm>
            <a:off x="9009280" y="2574168"/>
            <a:ext cx="1295315" cy="13644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8545DF-F34C-48A4-A985-56CD17D704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6289" b="-1867"/>
          <a:stretch/>
        </p:blipFill>
        <p:spPr>
          <a:xfrm>
            <a:off x="7635456" y="2585425"/>
            <a:ext cx="1295315" cy="13644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62A1A0-A477-4292-AF0C-688D3DF13C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8257" b="-769"/>
          <a:stretch/>
        </p:blipFill>
        <p:spPr>
          <a:xfrm>
            <a:off x="9713422" y="5029542"/>
            <a:ext cx="1579418" cy="148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 - 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086110"/>
            <a:ext cx="9886418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submit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gtkButton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("Submit")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gSignalConnect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(submit, "clicked", function(e){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submit_function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()})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submit = function(){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# Access all widget values 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result = predictor(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widget_values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# Display the result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reset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gtkButton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(“Reset")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gSignalConnect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(reset, "clicked", function(e){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reset_function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()})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reset = function(){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# Access all widgets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# Clear all values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D5CEE-7125-430C-AC4A-C2A1F9BC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AEFCE-73FC-4B9A-9E56-606A12CEC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50" y="5132341"/>
            <a:ext cx="6675334" cy="112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5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5614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Fill in all the input data</a:t>
            </a:r>
          </a:p>
          <a:p>
            <a:r>
              <a:rPr lang="en-GB" dirty="0">
                <a:latin typeface="Ubuntu" panose="020B0504030602030204" pitchFamily="34" charset="0"/>
              </a:rPr>
              <a:t>Click on submit button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Submit = function(){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evaluate()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result = predictor(inputs)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display(result)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latin typeface="Ubuntu" panose="020B0504030602030204" pitchFamily="34" charset="0"/>
              </a:rPr>
              <a:t>Evaluation: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No input field should be empty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Age, Glucose and BMI should be a number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Every drop down must be chosen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6CA78E-DE57-476D-A02E-CC65EC70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68914-2CEC-46EE-8283-C565A37EA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7" t="11448" r="60227" b="60539"/>
          <a:stretch/>
        </p:blipFill>
        <p:spPr>
          <a:xfrm>
            <a:off x="8242271" y="1086109"/>
            <a:ext cx="2561712" cy="2296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A832B5-12F2-428C-9DCF-92407EB38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3" t="12122" r="76591" b="61076"/>
          <a:stretch/>
        </p:blipFill>
        <p:spPr>
          <a:xfrm>
            <a:off x="5406136" y="1086108"/>
            <a:ext cx="2677569" cy="22967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392103-3FE8-4D50-AB12-B2B0CEE27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5" t="20471" r="77121" b="54343"/>
          <a:stretch/>
        </p:blipFill>
        <p:spPr>
          <a:xfrm>
            <a:off x="6935324" y="3552851"/>
            <a:ext cx="3142883" cy="26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572383" cy="700203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B924AE-EB54-47D6-AF63-F08C6C06B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8" y="897684"/>
            <a:ext cx="4911917" cy="5697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9C80E4-D7D3-4519-A50D-CCBC9CEAF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31" y="897684"/>
            <a:ext cx="4999628" cy="569742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F6DC3D-73DA-482E-AF08-137D2BA2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54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Dataset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5614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data set taken for analysis and creating a stroke prediction machine is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b="1" u="sng" dirty="0">
                <a:latin typeface="Ubuntu" panose="020B0504030602030204" pitchFamily="34" charset="0"/>
              </a:rPr>
              <a:t>healthcare-dataset-stroke-data.csv</a:t>
            </a:r>
          </a:p>
          <a:p>
            <a:r>
              <a:rPr lang="en-GB" dirty="0">
                <a:latin typeface="Ubuntu" panose="020B0504030602030204" pitchFamily="34" charset="0"/>
              </a:rPr>
              <a:t>The dataset is available at: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  <a:hlinkClick r:id="rId2"/>
              </a:rPr>
              <a:t>https://www.kaggle.com/fedesoriano/stroke-prediction-dataset</a:t>
            </a:r>
            <a:endParaRPr lang="en-GB" dirty="0">
              <a:latin typeface="Ubuntu" panose="020B0504030602030204" pitchFamily="34" charset="0"/>
            </a:endParaRPr>
          </a:p>
          <a:p>
            <a:r>
              <a:rPr lang="en-GB" dirty="0">
                <a:latin typeface="Ubuntu" panose="020B0504030602030204" pitchFamily="34" charset="0"/>
              </a:rPr>
              <a:t>The attributes in the dataset are: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Id (Non Discrete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Hypertension (Binary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Heart Disease (Binary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Ever been married (Binary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Work type (Discrete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Residence type (Discrete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Average blood glucose level (Continuous valued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BMI (Continuous valued Attribute)</a:t>
            </a:r>
          </a:p>
          <a:p>
            <a:r>
              <a:rPr lang="en-GB" dirty="0">
                <a:latin typeface="Ubuntu" panose="020B0504030602030204" pitchFamily="34" charset="0"/>
              </a:rPr>
              <a:t>The class label in the dataset is </a:t>
            </a:r>
            <a:r>
              <a:rPr lang="en-GB" b="1" dirty="0">
                <a:latin typeface="Ubuntu" panose="020B0504030602030204" pitchFamily="34" charset="0"/>
              </a:rPr>
              <a:t>Stroke</a:t>
            </a:r>
            <a:r>
              <a:rPr lang="en-GB" dirty="0">
                <a:latin typeface="Ubuntu" panose="020B0504030602030204" pitchFamily="34" charset="0"/>
              </a:rPr>
              <a:t> (Binary Attribute)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55DD3-795B-4A1D-A1C0-205A545EE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54" y="2303963"/>
            <a:ext cx="3609619" cy="36096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4E8B91-B7EA-4CD7-BD92-9B2CEE89C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40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28438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Load the dataset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read.csv("stroke-dataset.csv")</a:t>
            </a:r>
          </a:p>
          <a:p>
            <a:r>
              <a:rPr lang="en-GB" dirty="0">
                <a:latin typeface="Ubuntu" panose="020B0504030602030204" pitchFamily="34" charset="0"/>
              </a:rPr>
              <a:t>Delete the id column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dataset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[, 2:12]</a:t>
            </a:r>
          </a:p>
          <a:p>
            <a:r>
              <a:rPr lang="en-GB" dirty="0">
                <a:latin typeface="Ubuntu" panose="020B0504030602030204" pitchFamily="34" charset="0"/>
              </a:rPr>
              <a:t>Rename the columns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colnames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(dataset) = c("gender", "age", "hyper", "heart", "marital", "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worktype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", "residence", "glucose", "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", "smoking", "stroke")</a:t>
            </a:r>
          </a:p>
          <a:p>
            <a:r>
              <a:rPr lang="en-GB" dirty="0">
                <a:latin typeface="Ubuntu" panose="020B0504030602030204" pitchFamily="34" charset="0"/>
              </a:rPr>
              <a:t> Data cleaning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for all attributes{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dataset = subset(dataset, attribute != "N/A")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latin typeface="Ubuntu" panose="020B0504030602030204" pitchFamily="34" charset="0"/>
              </a:rPr>
              <a:t>Dataset has 5110 rows out of which  only 180 records have label as 1 hence, we take only 400 records to prevent overfitting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dataset = dataset[1:400, ]</a:t>
            </a:r>
          </a:p>
          <a:p>
            <a:r>
              <a:rPr lang="it-IT" dirty="0">
                <a:latin typeface="Ubuntu" panose="020B0504030602030204" pitchFamily="34" charset="0"/>
              </a:rPr>
              <a:t>BMI attribute is a string hence, convert it to numeric values</a:t>
            </a:r>
            <a:br>
              <a:rPr lang="it-IT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it-IT" dirty="0">
                <a:solidFill>
                  <a:srgbClr val="FFFF00"/>
                </a:solidFill>
                <a:latin typeface="Consolas" panose="020B0609020204030204" pitchFamily="49" charset="0"/>
              </a:rPr>
              <a:t>dataset$bmi = as.numeric(dataset$bmi)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GB" dirty="0">
              <a:latin typeface="Ubuntu" panose="020B0504030602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17FF-5739-4A03-9E16-3D912F7A6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36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83856"/>
            <a:ext cx="9886418" cy="5366326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Class label analysis using Pie Chart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library(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plotrix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read.csv("stroke-dataset.csv")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stroke_1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(dataset[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dataset$stroke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== 1,])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stroke_1_p = stroke_1 /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(dataset)) * 100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stroke_0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(dataset[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dataset$stroke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== 0,])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stroke_0_p = ((stroke_0 /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(dataset)) * 100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labels = c("% of No Stroke", "% of Stroke")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pie3D(c(stroke_0, stroke_1),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     labels = c(stroke_0_p, stroke_1_p),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     height=0.2, explode = 0.1, col=c(5, 4),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     main = "Stroke Dataset Labels' Analysis“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legend("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topright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", labels, fill=c(5, 4))</a:t>
            </a: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03882-2DCB-4E84-8FDD-70B97AA7B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2" t="1776" r="12706" b="18721"/>
          <a:stretch/>
        </p:blipFill>
        <p:spPr>
          <a:xfrm>
            <a:off x="6677887" y="1637057"/>
            <a:ext cx="4335533" cy="42442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98D57-7300-445C-AAB5-A71B559B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42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275329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97" y="688950"/>
            <a:ext cx="10579146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Binary data analysis using Bar Graph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x=gender, main="Gender", bins=3)</a:t>
            </a:r>
          </a:p>
          <a:p>
            <a:pPr marL="0" indent="0">
              <a:buNone/>
            </a:pPr>
            <a:r>
              <a:rPr lang="nb-NO" dirty="0">
                <a:solidFill>
                  <a:srgbClr val="FFFF00"/>
                </a:solidFill>
                <a:latin typeface="Consolas" panose="020B0609020204030204" pitchFamily="49" charset="0"/>
              </a:rPr>
              <a:t>stroke_positive = dataset[dataset$stroke == 1,]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stroke_positive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x=gender, main="Gender with Stroke", bins=3)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28708-ECA5-4383-982C-2C2138200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7" y="2343715"/>
            <a:ext cx="5381937" cy="44414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E6EA8-6390-49C9-946F-5F4518D6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16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B8955D-028B-423F-9786-E6EDAD6C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768" y="2343716"/>
            <a:ext cx="5381937" cy="444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0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97" y="855202"/>
            <a:ext cx="10579146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x=marital, main="Ever Married", bins=4)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stroke_positive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x=marital, main="Ever Married with Stroke", bins=4)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B69C9A-4ACA-49E0-A1FB-36F46F653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" y="1722704"/>
            <a:ext cx="5209031" cy="50116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E6EA8-6390-49C9-946F-5F4518D6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17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74FC31-A264-487A-A137-7E3D04670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811" y="1722703"/>
            <a:ext cx="5370115" cy="501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751" y="835892"/>
            <a:ext cx="10579146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x=hyper, main="Hypertension", bins=3)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stroke_positive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x=hyper, main="Hypertension with Stroke", bins=3)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C6AAB-2FC6-49C3-B4D5-0149AC492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9" y="1692785"/>
            <a:ext cx="5586305" cy="50387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1D2D-ED09-4ABC-9AAC-543A4D108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9E005-0F7A-431E-AA97-23D1E1234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64" y="1692786"/>
            <a:ext cx="5399168" cy="50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6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3B50A4-1C8F-485D-BDBD-E3AB180D5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8993" y="2268665"/>
            <a:ext cx="8909698" cy="1981200"/>
          </a:xfrm>
        </p:spPr>
        <p:txBody>
          <a:bodyPr>
            <a:noAutofit/>
          </a:bodyPr>
          <a:lstStyle/>
          <a:p>
            <a:pPr algn="ctr"/>
            <a:r>
              <a:rPr lang="en-US" sz="3500" b="1" dirty="0">
                <a:solidFill>
                  <a:schemeClr val="tx1"/>
                </a:solidFill>
                <a:latin typeface="Ubuntu" panose="020B0504030602030204" pitchFamily="34" charset="0"/>
              </a:rPr>
              <a:t>Data Analytics with R – Mini Project</a:t>
            </a:r>
          </a:p>
          <a:p>
            <a:pPr algn="ctr"/>
            <a:r>
              <a:rPr lang="en-US" sz="3500" b="1" dirty="0">
                <a:solidFill>
                  <a:schemeClr val="tx1"/>
                </a:solidFill>
                <a:latin typeface="Ubuntu" panose="020B0504030602030204" pitchFamily="34" charset="0"/>
              </a:rPr>
              <a:t>Stroke Predictor</a:t>
            </a:r>
            <a:br>
              <a:rPr lang="en-US" sz="3000" b="1" dirty="0">
                <a:solidFill>
                  <a:schemeClr val="tx1"/>
                </a:solidFill>
                <a:latin typeface="Ubuntu" panose="020B0504030602030204" pitchFamily="34" charset="0"/>
              </a:rPr>
            </a:br>
            <a:br>
              <a:rPr lang="en-US" sz="3000" b="1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GB" sz="2000" b="1" i="1" u="sng" dirty="0">
                <a:solidFill>
                  <a:schemeClr val="tx1"/>
                </a:solidFill>
                <a:latin typeface="Candara" panose="020E0502030303020204" pitchFamily="34" charset="0"/>
              </a:rPr>
              <a:t>Submitted by:</a:t>
            </a:r>
            <a:endParaRPr lang="en-US" sz="2000" b="1" u="sng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323EA91-AB05-4C78-873A-ABC21843E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593745"/>
              </p:ext>
            </p:extLst>
          </p:nvPr>
        </p:nvGraphicFramePr>
        <p:xfrm>
          <a:off x="4058897" y="4249865"/>
          <a:ext cx="4074204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3039">
                  <a:extLst>
                    <a:ext uri="{9D8B030D-6E8A-4147-A177-3AD203B41FA5}">
                      <a16:colId xmlns:a16="http://schemas.microsoft.com/office/drawing/2014/main" val="439530131"/>
                    </a:ext>
                  </a:extLst>
                </a:gridCol>
                <a:gridCol w="1921165">
                  <a:extLst>
                    <a:ext uri="{9D8B030D-6E8A-4147-A177-3AD203B41FA5}">
                      <a16:colId xmlns:a16="http://schemas.microsoft.com/office/drawing/2014/main" val="3289865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Pasang Gurung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20171CSE0491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937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Prajwal Gowda S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20171CSE518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983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Prakyath S Arya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20171CSE0523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99694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Prathyaksh NP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20171CSE0529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6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Preetham 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20171CSE0532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39745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9D8714F-16C5-4DD6-B14E-B23A7F69D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" t="662" r="-83" b="662"/>
          <a:stretch/>
        </p:blipFill>
        <p:spPr>
          <a:xfrm>
            <a:off x="1494160" y="318819"/>
            <a:ext cx="9457406" cy="170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8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751" y="835892"/>
            <a:ext cx="10579146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x=heart, main="Heart Disease", bins=3)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stroke_positive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x=heart, main="Heart Disease with Stroke", bins=3)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D126AA-2AD1-4BB6-BD53-10D902431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1" y="1680096"/>
            <a:ext cx="5609447" cy="49700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1D2D-ED09-4ABC-9AAC-543A4D108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EAAA2-E739-4476-91A3-A69AF3C8B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872" y="1680096"/>
            <a:ext cx="5326074" cy="497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4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99" y="-109075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00" y="772074"/>
            <a:ext cx="10579146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worktype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main="Work Type", bins=4)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stroke_positive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x=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worktype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main="Work Type with Stroke", bins=4)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651BC-D963-4027-B7CB-39E9188C9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9" y="1754823"/>
            <a:ext cx="5293362" cy="492270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11E1A-5D43-41BA-92A3-5E9A56AB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20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525469-B1DD-40AF-9DF1-C65DBB596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82" y="1754823"/>
            <a:ext cx="5289436" cy="493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99" y="-109075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00" y="772074"/>
            <a:ext cx="11065440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x=residence, main="Residence Type", bins=4)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stroke_positive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x=residence, main="Residence Type with Stroke", bins=4)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91D8E-9419-48F7-940E-0086C6BA4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9" y="1680932"/>
            <a:ext cx="5209307" cy="486157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11E1A-5D43-41BA-92A3-5E9A56AB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21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835FA7-7400-41B8-B48D-F6B973A9E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200" y="1680932"/>
            <a:ext cx="5209307" cy="486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4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99" y="-109075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00" y="772074"/>
            <a:ext cx="10579146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x=smoking, main="Smoking Status", bins=5)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stroke_positive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x=smoking, main="Smoking Status with Stroke", bins=5)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AEDB1-B1DA-4086-88AA-7D7CB378B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71" y="1673076"/>
            <a:ext cx="5301675" cy="494777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11E1A-5D43-41BA-92A3-5E9A56AB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22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44A082-25FC-4257-8CDC-BC6ED0750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998" y="1673076"/>
            <a:ext cx="5263730" cy="491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4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642" y="855202"/>
            <a:ext cx="10579146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Continuous data analysis using Histogram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hist(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dataset$glucose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xlab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="Glucose Levels",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ylab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="Frequency", col="yellow", border="black", main="Histogram of Glucose levels")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hist(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dataset$bmi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xlab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="BMI",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ylab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="Frequency", col="blue", border="black", main="Histogram of BMI")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32482-9D9A-457B-AE46-15DFD87B1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12" y="2623128"/>
            <a:ext cx="4597681" cy="4147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BD99CF-79ED-4D67-B160-94C624D4B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5" y="2623129"/>
            <a:ext cx="4597681" cy="414704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E107DD-D4F7-4E07-AD88-B33B93EA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66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642" y="855202"/>
            <a:ext cx="10579146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Age analysis using scatter plot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(x=stroke, y=age, color="green")) +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65F70-2E56-47F2-BBF7-6A0F9C9D3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72" y="1749936"/>
            <a:ext cx="6899563" cy="502023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0F1AA-CD58-4049-9669-A3BAD718D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16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Training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8385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data is trained and tested with the algorithm to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evaluate the performance</a:t>
            </a:r>
          </a:p>
          <a:p>
            <a:r>
              <a:rPr lang="en-GB" dirty="0">
                <a:latin typeface="Ubuntu" panose="020B0504030602030204" pitchFamily="34" charset="0"/>
              </a:rPr>
              <a:t>Shuffle the dataset to avoid 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overfitting and underfitting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set.seed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(101)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rows = sample(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))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[rows, ]</a:t>
            </a:r>
          </a:p>
          <a:p>
            <a:pPr marL="0" indent="0">
              <a:buNone/>
            </a:pP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latin typeface="Ubuntu" panose="020B0504030602030204" pitchFamily="34" charset="0"/>
              </a:rPr>
              <a:t>We split the dataset into train set and test set in the ratio of 70:30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sample_set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sample.split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SplitRatio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 = 0.70)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subset(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sample_set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== TRUE)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subset(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sample_set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== FALSE)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model = training(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testing(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model)</a:t>
            </a:r>
            <a:endParaRPr lang="en-GB" dirty="0">
              <a:latin typeface="Ubuntu" panose="020B0504030602030204" pitchFamily="34" charset="0"/>
            </a:endParaRPr>
          </a:p>
          <a:p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73F59-77EA-4E4A-8CF8-C15573CCF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5" t="17644" r="20758" b="26868"/>
          <a:stretch/>
        </p:blipFill>
        <p:spPr>
          <a:xfrm>
            <a:off x="6096000" y="1283856"/>
            <a:ext cx="4876800" cy="2686151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A13D5-5683-46FE-87F6-E27FCF6DE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33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09" y="-836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236" y="1076874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data is trained using Logistic Regression and Decision Tree algorithms to choose the algorithm which has a better accuracy and least error rate.</a:t>
            </a:r>
          </a:p>
          <a:p>
            <a:r>
              <a:rPr lang="en-GB" dirty="0">
                <a:latin typeface="Ubuntu" panose="020B0504030602030204" pitchFamily="34" charset="0"/>
              </a:rPr>
              <a:t>Include libraries:</a:t>
            </a:r>
          </a:p>
          <a:p>
            <a:pPr marL="274320" lvl="1" indent="0">
              <a:buNone/>
            </a:pP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library(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caTools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pPr marL="274320" lvl="1" indent="0">
              <a:buNone/>
            </a:pP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library(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rpart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latin typeface="Ubuntu" panose="020B0504030602030204" pitchFamily="34" charset="0"/>
              </a:rPr>
              <a:t>Training Logistic Regression model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training = function(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){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model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glm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(formula = stroke ~ ., data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print("TRAINING DONE")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return(model)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latin typeface="Ubuntu" panose="020B0504030602030204" pitchFamily="34" charset="0"/>
              </a:rPr>
              <a:t>Training Decision Tree model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training = function(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){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model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rpart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(formula = stroke ~ ., data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print("TRAINING DONE")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return(model)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dirty="0">
              <a:latin typeface="Ubuntu" panose="020B0504030602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11AB4-8941-40F8-A4A0-E7BC0E07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48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74620"/>
            <a:ext cx="11068672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trained model is tested and a confusion matrix is generated to evaluate it’s performance by calculating Accuracy and Error rate</a:t>
            </a:r>
          </a:p>
          <a:p>
            <a:r>
              <a:rPr lang="en-GB" dirty="0">
                <a:latin typeface="Ubuntu" panose="020B0504030602030204" pitchFamily="34" charset="0"/>
              </a:rPr>
              <a:t>Testing and finding confusion matrix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testing = function(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model){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result = predict(model,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result = (table(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ActualValue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test_set$stroke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PreditedValue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=result&gt;=0.7)) 	print("TESTING DONE")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print("Confusion Matrix")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print(result)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latin typeface="Ubuntu" panose="020B0504030602030204" pitchFamily="34" charset="0"/>
              </a:rPr>
              <a:t>Calculate Accuracy and error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accuracy = (TP + TN) + (TP + TN + FP + FN)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accuracy = accuracy * 100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error = (FP + FN) + (TP + TN + FP + FN)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error = error * 100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7AE6C-CE52-471A-B7A2-84314FAC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t="1730" r="2273" b="152"/>
          <a:stretch/>
        </p:blipFill>
        <p:spPr>
          <a:xfrm>
            <a:off x="6410035" y="3546763"/>
            <a:ext cx="4396510" cy="29656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B6801-9E4F-4EC4-BA4B-D0BE4EB64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71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74620"/>
            <a:ext cx="11068672" cy="5461546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Logistic Regression Performance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Confusion Matrix </a:t>
            </a: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Accuracy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accuracy = (40 + 38) / (40 + 16 + 15 + 38) * 100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accuracy = 71.56 %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Error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error = (16 + 15) / (40 + 16 + 15 + 38) * 100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error = 28.44 %</a:t>
            </a:r>
          </a:p>
          <a:p>
            <a:pPr marL="0" indent="0">
              <a:buNone/>
            </a:pPr>
            <a:br>
              <a:rPr lang="en-GB" dirty="0">
                <a:latin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BE2832-3B0F-401A-A253-E60BDA0A5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118236"/>
              </p:ext>
            </p:extLst>
          </p:nvPr>
        </p:nvGraphicFramePr>
        <p:xfrm>
          <a:off x="245873" y="2192801"/>
          <a:ext cx="4935728" cy="14833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10636">
                  <a:extLst>
                    <a:ext uri="{9D8B030D-6E8A-4147-A177-3AD203B41FA5}">
                      <a16:colId xmlns:a16="http://schemas.microsoft.com/office/drawing/2014/main" val="2593520690"/>
                    </a:ext>
                  </a:extLst>
                </a:gridCol>
                <a:gridCol w="1699491">
                  <a:extLst>
                    <a:ext uri="{9D8B030D-6E8A-4147-A177-3AD203B41FA5}">
                      <a16:colId xmlns:a16="http://schemas.microsoft.com/office/drawing/2014/main" val="228421567"/>
                    </a:ext>
                  </a:extLst>
                </a:gridCol>
                <a:gridCol w="1625601">
                  <a:extLst>
                    <a:ext uri="{9D8B030D-6E8A-4147-A177-3AD203B41FA5}">
                      <a16:colId xmlns:a16="http://schemas.microsoft.com/office/drawing/2014/main" val="3782838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Predicted 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98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Actual 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FALSE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TRUE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94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FALSE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40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16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824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TRUE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15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38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4345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845FE98-BC1D-4AB4-92B2-6BEE322962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" r="41350" b="10695"/>
          <a:stretch/>
        </p:blipFill>
        <p:spPr>
          <a:xfrm>
            <a:off x="5780209" y="2835564"/>
            <a:ext cx="5332371" cy="361141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DDB17D-75CA-4098-BC19-558F1BDC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47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72" y="186488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127" y="1505528"/>
            <a:ext cx="8242346" cy="4812145"/>
          </a:xfrm>
        </p:spPr>
        <p:txBody>
          <a:bodyPr>
            <a:normAutofit/>
          </a:bodyPr>
          <a:lstStyle/>
          <a:p>
            <a:r>
              <a:rPr lang="en-US" dirty="0">
                <a:latin typeface="Ubuntu" panose="020B0504030602030204" pitchFamily="34" charset="0"/>
              </a:rPr>
              <a:t>Data analytics typically means analyzing raw data for insights, pattern, knowledge and information.</a:t>
            </a:r>
          </a:p>
          <a:p>
            <a:r>
              <a:rPr lang="en-GB" dirty="0">
                <a:latin typeface="Ubuntu" panose="020B0504030602030204" pitchFamily="34" charset="0"/>
              </a:rPr>
              <a:t>The information extracted from Data analytics can be used with 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machine learning algorithms like predictions, clustering, 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generating rules etc.</a:t>
            </a:r>
          </a:p>
          <a:p>
            <a:r>
              <a:rPr lang="en-GB" dirty="0">
                <a:latin typeface="Ubuntu" panose="020B0504030602030204" pitchFamily="34" charset="0"/>
              </a:rPr>
              <a:t>Stroke is a medical condition in which </a:t>
            </a:r>
            <a:r>
              <a:rPr lang="en-US" dirty="0">
                <a:latin typeface="Ubuntu" panose="020B0504030602030204" pitchFamily="34" charset="0"/>
              </a:rPr>
              <a:t>damage to the 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en-US" dirty="0">
                <a:latin typeface="Ubuntu" panose="020B0504030602030204" pitchFamily="34" charset="0"/>
              </a:rPr>
              <a:t>brain occurs from interruption of its blood supply.</a:t>
            </a:r>
          </a:p>
          <a:p>
            <a:r>
              <a:rPr lang="en-US" dirty="0">
                <a:latin typeface="Ubuntu" panose="020B0504030602030204" pitchFamily="34" charset="0"/>
              </a:rPr>
              <a:t>If it is not identified at an early stage it may lead to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en-US" dirty="0">
                <a:latin typeface="Ubuntu" panose="020B0504030602030204" pitchFamily="34" charset="0"/>
              </a:rPr>
              <a:t>conditions like trouble in walking, speaking and understanding, 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en-US" dirty="0">
                <a:latin typeface="Ubuntu" panose="020B0504030602030204" pitchFamily="34" charset="0"/>
              </a:rPr>
              <a:t>as well as paralysis or numbness of the face, arm or leg.</a:t>
            </a:r>
          </a:p>
          <a:p>
            <a:r>
              <a:rPr lang="en-US" dirty="0">
                <a:latin typeface="Ubuntu" panose="020B0504030602030204" pitchFamily="34" charset="0"/>
              </a:rPr>
              <a:t>Hence, we have proposed a machine that will predict the 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en-US" dirty="0">
                <a:latin typeface="Ubuntu" panose="020B0504030602030204" pitchFamily="34" charset="0"/>
              </a:rPr>
              <a:t>risk of having a stroke based on attributes given by the user.</a:t>
            </a:r>
          </a:p>
          <a:p>
            <a:r>
              <a:rPr lang="en-US" dirty="0">
                <a:latin typeface="Ubuntu" panose="020B0504030602030204" pitchFamily="34" charset="0"/>
              </a:rPr>
              <a:t>The algorithm used is a </a:t>
            </a:r>
            <a:r>
              <a:rPr lang="en-US" u="sng" dirty="0">
                <a:latin typeface="Ubuntu" panose="020B0504030602030204" pitchFamily="34" charset="0"/>
              </a:rPr>
              <a:t>Supervised Classification Algorithm</a:t>
            </a:r>
            <a:r>
              <a:rPr lang="en-US" dirty="0">
                <a:latin typeface="Ubuntu" panose="020B0504030602030204" pitchFamily="34" charset="0"/>
              </a:rPr>
              <a:t> called </a:t>
            </a:r>
            <a:r>
              <a:rPr lang="en-US" u="sng" dirty="0">
                <a:latin typeface="Ubuntu" panose="020B0504030602030204" pitchFamily="34" charset="0"/>
              </a:rPr>
              <a:t>Logistic Regression </a:t>
            </a:r>
            <a:r>
              <a:rPr lang="en-US" dirty="0">
                <a:latin typeface="Ubuntu" panose="020B0504030602030204" pitchFamily="34" charset="0"/>
              </a:rPr>
              <a:t>and is implemented using the language ‘R’.</a:t>
            </a:r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CFEAB3-CE90-46F7-8BF4-00AC70B53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73" y="2172704"/>
            <a:ext cx="3179768" cy="317976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618F3F5-AB2E-4043-BA8D-9EF12EAFD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033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74620"/>
            <a:ext cx="11068672" cy="5461546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Decision Tree Performance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Confusion Matrix </a:t>
            </a: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Accuracy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accuracy = (43 + 27) / (43 + 13 + 26 + 27) * 100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accuracy = 64.22 %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Error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error = (13 + 26) / (43 + 13 + 26 + 27) * 100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error = 35.78 %</a:t>
            </a:r>
          </a:p>
          <a:p>
            <a:pPr marL="0" indent="0">
              <a:buNone/>
            </a:pPr>
            <a:br>
              <a:rPr lang="en-GB" dirty="0">
                <a:latin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18AA63-A7F4-4964-83ED-FD3160F96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878829"/>
              </p:ext>
            </p:extLst>
          </p:nvPr>
        </p:nvGraphicFramePr>
        <p:xfrm>
          <a:off x="249005" y="2196352"/>
          <a:ext cx="4935728" cy="14833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10636">
                  <a:extLst>
                    <a:ext uri="{9D8B030D-6E8A-4147-A177-3AD203B41FA5}">
                      <a16:colId xmlns:a16="http://schemas.microsoft.com/office/drawing/2014/main" val="2593520690"/>
                    </a:ext>
                  </a:extLst>
                </a:gridCol>
                <a:gridCol w="1699491">
                  <a:extLst>
                    <a:ext uri="{9D8B030D-6E8A-4147-A177-3AD203B41FA5}">
                      <a16:colId xmlns:a16="http://schemas.microsoft.com/office/drawing/2014/main" val="228421567"/>
                    </a:ext>
                  </a:extLst>
                </a:gridCol>
                <a:gridCol w="1625601">
                  <a:extLst>
                    <a:ext uri="{9D8B030D-6E8A-4147-A177-3AD203B41FA5}">
                      <a16:colId xmlns:a16="http://schemas.microsoft.com/office/drawing/2014/main" val="3782838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Predicted 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98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Actual 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FALSE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TRUE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94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FALSE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43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824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TRUE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26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27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43450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207BD0E-0221-4CE5-A865-42DC9980F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38" b="12833"/>
          <a:stretch/>
        </p:blipFill>
        <p:spPr>
          <a:xfrm>
            <a:off x="5780209" y="2817715"/>
            <a:ext cx="5298617" cy="37533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87942-3A62-440B-963D-E90BCAA1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13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35" y="-15729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914296"/>
            <a:ext cx="11068672" cy="5461546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Plot the Decision Tree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library(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rpart.plot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rpart.plot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(model)</a:t>
            </a:r>
          </a:p>
          <a:p>
            <a:r>
              <a:rPr lang="en-GB" dirty="0">
                <a:latin typeface="Ubuntu" panose="020B0504030602030204" pitchFamily="34" charset="0"/>
              </a:rPr>
              <a:t>The tree doesn't use most of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the attributes like heart 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condition, hypertension etc.</a:t>
            </a:r>
          </a:p>
          <a:p>
            <a:r>
              <a:rPr lang="en-GB" dirty="0">
                <a:latin typeface="Ubuntu" panose="020B0504030602030204" pitchFamily="34" charset="0"/>
              </a:rPr>
              <a:t>Leads to underfitting</a:t>
            </a:r>
          </a:p>
          <a:p>
            <a:r>
              <a:rPr lang="en-GB" dirty="0">
                <a:latin typeface="Ubuntu" panose="020B0504030602030204" pitchFamily="34" charset="0"/>
              </a:rPr>
              <a:t>Logistic Regression is better.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2258CB-6077-4C61-AED0-DE88BCFB6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5" t="5387" r="3937" b="3703"/>
          <a:stretch/>
        </p:blipFill>
        <p:spPr>
          <a:xfrm>
            <a:off x="3722253" y="482158"/>
            <a:ext cx="7341311" cy="618649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197EB-3645-4FC6-8453-42F7FE01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59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74620"/>
            <a:ext cx="11068672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Logistic Regression model is about 7.34% more accurate than Decision Tree model.</a:t>
            </a:r>
          </a:p>
          <a:p>
            <a:r>
              <a:rPr lang="en-GB" dirty="0">
                <a:latin typeface="Ubuntu" panose="020B0504030602030204" pitchFamily="34" charset="0"/>
              </a:rPr>
              <a:t>The error rate of Decision Tree model is about 7.34% more than Logistic Regression model.</a:t>
            </a:r>
          </a:p>
          <a:p>
            <a:r>
              <a:rPr lang="en-US" dirty="0">
                <a:latin typeface="Ubuntu" panose="020B0504030602030204" pitchFamily="34" charset="0"/>
              </a:rPr>
              <a:t>The tree is unstable, meaning that a small change in the data can lead to a large change in the structure of the decision tree.</a:t>
            </a:r>
          </a:p>
          <a:p>
            <a:r>
              <a:rPr lang="en-US" dirty="0">
                <a:latin typeface="Ubuntu" panose="020B0504030602030204" pitchFamily="34" charset="0"/>
              </a:rPr>
              <a:t>Since the tree is not using most of the attributes the model gets underfitted and thus causes wrong predictions.</a:t>
            </a:r>
          </a:p>
          <a:p>
            <a:r>
              <a:rPr lang="en-US" dirty="0">
                <a:latin typeface="Ubuntu" panose="020B0504030602030204" pitchFamily="34" charset="0"/>
              </a:rPr>
              <a:t>Hence, we go for Logistic Regression model.</a:t>
            </a:r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A8BC7-296F-4125-9B02-AE09F78C5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7512" r="5304" b="4861"/>
          <a:stretch/>
        </p:blipFill>
        <p:spPr>
          <a:xfrm>
            <a:off x="5680364" y="3480097"/>
            <a:ext cx="4581238" cy="272674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8D1F5-103D-4DE7-A065-D7774D95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76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1" y="1256147"/>
            <a:ext cx="11447364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user enters all the input data</a:t>
            </a:r>
          </a:p>
          <a:p>
            <a:r>
              <a:rPr lang="en-GB" dirty="0">
                <a:latin typeface="Ubuntu" panose="020B0504030602030204" pitchFamily="34" charset="0"/>
              </a:rPr>
              <a:t>The user clicks on submit button</a:t>
            </a:r>
          </a:p>
          <a:p>
            <a:r>
              <a:rPr lang="en-GB" dirty="0">
                <a:latin typeface="Ubuntu" panose="020B0504030602030204" pitchFamily="34" charset="0"/>
              </a:rPr>
              <a:t>Prediction() function will be called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predictor = function(age, gender,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ever_married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work_type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residence_type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hypertension,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heart_disease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glucose,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inp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data.frame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('gender'=gender, 'age'=age, 'hyper'=hypertension,               	heart'=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heart_disease,'marital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'=marital, '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worktype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'=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work_type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	'residence'=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residence_type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'glucose'=glucose, '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'=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'smoking’=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result = predict(model,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inp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return(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as.numeric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(result[1][1]))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GB" dirty="0">
              <a:latin typeface="Ubuntu" panose="020B0504030602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A5AEE-420C-4E7B-A6F3-C3177FB1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35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1" y="-179183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92" y="962891"/>
            <a:ext cx="11059437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Analysis of prediction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B7477-2326-41C9-A4EE-7094FFD61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A4A16-99BA-4F00-9B7A-BB181C6BF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" y="1421916"/>
            <a:ext cx="5573543" cy="5201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FB605B-7E5C-4042-B77E-B72528126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853" y="1411739"/>
            <a:ext cx="5573543" cy="5201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74C567-FF1C-4C6C-9CCB-D08F3C4C8276}"/>
              </a:ext>
            </a:extLst>
          </p:cNvPr>
          <p:cNvSpPr txBox="1"/>
          <p:nvPr/>
        </p:nvSpPr>
        <p:spPr>
          <a:xfrm>
            <a:off x="5008614" y="1411739"/>
            <a:ext cx="5541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dirty="0">
                <a:solidFill>
                  <a:schemeClr val="bg1"/>
                </a:solidFill>
                <a:latin typeface="Ubuntu" panose="020B0504030602030204" pitchFamily="34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349F5-5DFE-458A-90FB-171FB15F18E8}"/>
              </a:ext>
            </a:extLst>
          </p:cNvPr>
          <p:cNvSpPr txBox="1"/>
          <p:nvPr/>
        </p:nvSpPr>
        <p:spPr>
          <a:xfrm>
            <a:off x="10853204" y="1411739"/>
            <a:ext cx="5541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dirty="0">
                <a:solidFill>
                  <a:schemeClr val="bg1"/>
                </a:solidFill>
                <a:latin typeface="Ubuntu" panose="020B0504030602030204" pitchFamily="34" charset="0"/>
              </a:rPr>
              <a:t>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964847-4D5C-4546-A1FA-1E66E5B40EFA}"/>
              </a:ext>
            </a:extLst>
          </p:cNvPr>
          <p:cNvCxnSpPr/>
          <p:nvPr/>
        </p:nvCxnSpPr>
        <p:spPr>
          <a:xfrm>
            <a:off x="572655" y="5458691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BEB66A-4956-4D0E-9C3C-BF39827EAE5A}"/>
              </a:ext>
            </a:extLst>
          </p:cNvPr>
          <p:cNvCxnSpPr/>
          <p:nvPr/>
        </p:nvCxnSpPr>
        <p:spPr>
          <a:xfrm>
            <a:off x="6271968" y="6276109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3A6CC9-2985-486D-AD94-404C1ECE49FD}"/>
              </a:ext>
            </a:extLst>
          </p:cNvPr>
          <p:cNvCxnSpPr/>
          <p:nvPr/>
        </p:nvCxnSpPr>
        <p:spPr>
          <a:xfrm>
            <a:off x="549564" y="4493491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7ACBCBD-DB1F-4BD4-88AD-AE8F335E6CA9}"/>
              </a:ext>
            </a:extLst>
          </p:cNvPr>
          <p:cNvCxnSpPr/>
          <p:nvPr/>
        </p:nvCxnSpPr>
        <p:spPr>
          <a:xfrm>
            <a:off x="6264243" y="5449455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DB7069-F4EE-460A-B2E1-1D6F5FB353E4}"/>
              </a:ext>
            </a:extLst>
          </p:cNvPr>
          <p:cNvCxnSpPr/>
          <p:nvPr/>
        </p:nvCxnSpPr>
        <p:spPr>
          <a:xfrm>
            <a:off x="549564" y="3519054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AD1ED6-739E-4563-9E12-15F0085D3527}"/>
              </a:ext>
            </a:extLst>
          </p:cNvPr>
          <p:cNvCxnSpPr/>
          <p:nvPr/>
        </p:nvCxnSpPr>
        <p:spPr>
          <a:xfrm>
            <a:off x="6264243" y="4313382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06A6DC3-2D93-4AE4-B4EF-F85C4156F7A4}"/>
              </a:ext>
            </a:extLst>
          </p:cNvPr>
          <p:cNvCxnSpPr/>
          <p:nvPr/>
        </p:nvCxnSpPr>
        <p:spPr>
          <a:xfrm>
            <a:off x="572655" y="2540000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AE6B3F-A1EC-499F-B05E-FD57CFB778BA}"/>
              </a:ext>
            </a:extLst>
          </p:cNvPr>
          <p:cNvCxnSpPr/>
          <p:nvPr/>
        </p:nvCxnSpPr>
        <p:spPr>
          <a:xfrm>
            <a:off x="6264243" y="3269673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E925688-DA2A-429A-A42E-5D6E72201364}"/>
              </a:ext>
            </a:extLst>
          </p:cNvPr>
          <p:cNvSpPr txBox="1"/>
          <p:nvPr/>
        </p:nvSpPr>
        <p:spPr>
          <a:xfrm>
            <a:off x="217127" y="5559318"/>
            <a:ext cx="12849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Extremely Low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921F1A-553E-4764-A221-B3AC51E809EB}"/>
              </a:ext>
            </a:extLst>
          </p:cNvPr>
          <p:cNvSpPr txBox="1"/>
          <p:nvPr/>
        </p:nvSpPr>
        <p:spPr>
          <a:xfrm>
            <a:off x="151892" y="1629341"/>
            <a:ext cx="12849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Extremely High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7E7120-462B-4ED7-9ED4-A9AF82E3B4D6}"/>
              </a:ext>
            </a:extLst>
          </p:cNvPr>
          <p:cNvSpPr txBox="1"/>
          <p:nvPr/>
        </p:nvSpPr>
        <p:spPr>
          <a:xfrm>
            <a:off x="217126" y="4565741"/>
            <a:ext cx="1284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Low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B793BE-9E35-4E07-A5DF-0C1A52A07E18}"/>
              </a:ext>
            </a:extLst>
          </p:cNvPr>
          <p:cNvSpPr txBox="1"/>
          <p:nvPr/>
        </p:nvSpPr>
        <p:spPr>
          <a:xfrm>
            <a:off x="217125" y="3528292"/>
            <a:ext cx="1284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Moderate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A37974-038C-4D16-9721-E72EDD652DC4}"/>
              </a:ext>
            </a:extLst>
          </p:cNvPr>
          <p:cNvSpPr txBox="1"/>
          <p:nvPr/>
        </p:nvSpPr>
        <p:spPr>
          <a:xfrm>
            <a:off x="5963669" y="5535198"/>
            <a:ext cx="1284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2837EC-CB2E-4FEF-BE29-AEB43BBC862F}"/>
              </a:ext>
            </a:extLst>
          </p:cNvPr>
          <p:cNvSpPr txBox="1"/>
          <p:nvPr/>
        </p:nvSpPr>
        <p:spPr>
          <a:xfrm>
            <a:off x="5877667" y="4342301"/>
            <a:ext cx="1284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Moderate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5FB0EE-1841-48E8-ADE6-C93B1017AB19}"/>
              </a:ext>
            </a:extLst>
          </p:cNvPr>
          <p:cNvSpPr txBox="1"/>
          <p:nvPr/>
        </p:nvSpPr>
        <p:spPr>
          <a:xfrm>
            <a:off x="5888719" y="2147639"/>
            <a:ext cx="12849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Extremely High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9CFB4D-102E-4CB3-89A6-AB6BF3F96615}"/>
              </a:ext>
            </a:extLst>
          </p:cNvPr>
          <p:cNvSpPr txBox="1"/>
          <p:nvPr/>
        </p:nvSpPr>
        <p:spPr>
          <a:xfrm>
            <a:off x="151892" y="2718321"/>
            <a:ext cx="1284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High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909893-17CC-4242-B895-8A99367180B8}"/>
              </a:ext>
            </a:extLst>
          </p:cNvPr>
          <p:cNvSpPr txBox="1"/>
          <p:nvPr/>
        </p:nvSpPr>
        <p:spPr>
          <a:xfrm>
            <a:off x="5963669" y="3260599"/>
            <a:ext cx="1284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High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442217A-0AE1-4E45-8C9B-B97C1D3C190D}"/>
              </a:ext>
            </a:extLst>
          </p:cNvPr>
          <p:cNvCxnSpPr/>
          <p:nvPr/>
        </p:nvCxnSpPr>
        <p:spPr>
          <a:xfrm flipV="1">
            <a:off x="1228436" y="1629341"/>
            <a:ext cx="0" cy="910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FE128D9-3931-4049-B434-8410FABA2F69}"/>
              </a:ext>
            </a:extLst>
          </p:cNvPr>
          <p:cNvCxnSpPr>
            <a:cxnSpLocks/>
          </p:cNvCxnSpPr>
          <p:nvPr/>
        </p:nvCxnSpPr>
        <p:spPr>
          <a:xfrm flipV="1">
            <a:off x="6904181" y="1764145"/>
            <a:ext cx="0" cy="14964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3FA1785-98E7-4A9F-9B40-C8EF1FF24D45}"/>
              </a:ext>
            </a:extLst>
          </p:cNvPr>
          <p:cNvCxnSpPr/>
          <p:nvPr/>
        </p:nvCxnSpPr>
        <p:spPr>
          <a:xfrm>
            <a:off x="1436845" y="5458691"/>
            <a:ext cx="0" cy="81741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46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126" y="1339274"/>
            <a:ext cx="11059437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if(result&lt;0.0) risk = "extremely low"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if(result&gt;0.0 &amp;&amp; result&lt;=0.23) risk = "low"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if(result&gt;0.23 &amp;&amp; result&lt;=0.48) risk = "moderate"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if(result&gt;0.48 &amp;&amp; result&lt;=0.75) risk = "high"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if(result&gt;0.75) risk = "extremely high"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result = paste("Dear ",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gtkEntryGetText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(name), 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"The risk of you having a stroke in the future is ", risk)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show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gtkMessageDialog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(window, "destroy-with-parent", "info",  "ok", result)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B7477-2326-41C9-A4EE-7094FFD61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34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F07133-A2D7-4726-A8B6-9F2F25832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81" y="1625599"/>
            <a:ext cx="2179783" cy="217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5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DFF5D-5A85-4D79-B295-612BB44D1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94" y="620593"/>
            <a:ext cx="5288551" cy="602667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A8333-29BF-402A-943B-B8ABF394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26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27" y="1413166"/>
            <a:ext cx="8316237" cy="4184071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Explained the idea our project</a:t>
            </a:r>
          </a:p>
          <a:p>
            <a:r>
              <a:rPr lang="en-GB" dirty="0">
                <a:latin typeface="Ubuntu" panose="020B0504030602030204" pitchFamily="34" charset="0"/>
              </a:rPr>
              <a:t>Explained the front end (UI)</a:t>
            </a:r>
          </a:p>
          <a:p>
            <a:r>
              <a:rPr lang="en-GB" dirty="0">
                <a:latin typeface="Ubuntu" panose="020B0504030602030204" pitchFamily="34" charset="0"/>
              </a:rPr>
              <a:t>How the data was analysed</a:t>
            </a:r>
          </a:p>
          <a:p>
            <a:r>
              <a:rPr lang="en-GB" dirty="0">
                <a:latin typeface="Ubuntu" panose="020B0504030602030204" pitchFamily="34" charset="0"/>
              </a:rPr>
              <a:t>Data set and Data pre-processing</a:t>
            </a:r>
          </a:p>
          <a:p>
            <a:r>
              <a:rPr lang="en-GB" dirty="0">
                <a:latin typeface="Ubuntu" panose="020B0504030602030204" pitchFamily="34" charset="0"/>
              </a:rPr>
              <a:t>Training and testing of data</a:t>
            </a:r>
          </a:p>
          <a:p>
            <a:r>
              <a:rPr lang="en-GB" dirty="0">
                <a:latin typeface="Ubuntu" panose="020B0504030602030204" pitchFamily="34" charset="0"/>
              </a:rPr>
              <a:t>Evaluating the performance of the model</a:t>
            </a:r>
          </a:p>
          <a:p>
            <a:r>
              <a:rPr lang="en-GB" dirty="0">
                <a:latin typeface="Ubuntu" panose="020B0504030602030204" pitchFamily="34" charset="0"/>
              </a:rPr>
              <a:t>Design and Development</a:t>
            </a:r>
          </a:p>
          <a:p>
            <a:r>
              <a:rPr lang="en-GB" dirty="0">
                <a:latin typeface="Ubuntu" panose="020B0504030602030204" pitchFamily="34" charset="0"/>
              </a:rPr>
              <a:t>Working</a:t>
            </a:r>
          </a:p>
          <a:p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7BA85-678A-44F2-93F4-DD03DB612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0707" r="25150" b="5434"/>
          <a:stretch/>
        </p:blipFill>
        <p:spPr>
          <a:xfrm>
            <a:off x="5600099" y="543644"/>
            <a:ext cx="4765965" cy="59186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5883A-F9F6-40DE-9C5C-6388DEBD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7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>
            <a:normAutofit/>
          </a:bodyPr>
          <a:lstStyle/>
          <a:p>
            <a:r>
              <a:rPr lang="en-GB" sz="4400" dirty="0">
                <a:solidFill>
                  <a:schemeClr val="tx1"/>
                </a:solidFill>
                <a:latin typeface="Ubuntu" panose="020B05040306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89" y="1200729"/>
            <a:ext cx="11197983" cy="5144653"/>
          </a:xfrm>
        </p:spPr>
        <p:txBody>
          <a:bodyPr>
            <a:no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Ubuntu" panose="020B0504030602030204" pitchFamily="34" charset="0"/>
              </a:rPr>
              <a:t>Michael Lawrence, Duncan Temple Lang “</a:t>
            </a:r>
            <a:r>
              <a:rPr lang="en-US" sz="2000" b="1" dirty="0">
                <a:solidFill>
                  <a:schemeClr val="tx1"/>
                </a:solidFill>
                <a:latin typeface="Ubuntu" panose="020B0504030602030204" pitchFamily="34" charset="0"/>
              </a:rPr>
              <a:t>RGtk2:  A Graphical User Interface Toolkit for R </a:t>
            </a: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”, </a:t>
            </a:r>
            <a:b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US" sz="2000" i="1" dirty="0">
                <a:solidFill>
                  <a:schemeClr val="tx1"/>
                </a:solidFill>
                <a:latin typeface="Ubuntu" panose="020B0504030602030204" pitchFamily="34" charset="0"/>
              </a:rPr>
              <a:t>Journal of Statistical Software, December 2010</a:t>
            </a:r>
            <a:br>
              <a:rPr lang="en-US" sz="2000" i="1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US" sz="2000" dirty="0">
                <a:solidFill>
                  <a:srgbClr val="0563C1"/>
                </a:solidFill>
                <a:latin typeface="Ubuntu" panose="020B0504030602030204" pitchFamily="34" charset="0"/>
                <a:hlinkClick r:id="rId2"/>
              </a:rPr>
              <a:t>https://core.ac.uk/reader/</a:t>
            </a: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  <a:hlinkClick r:id="rId2"/>
              </a:rPr>
              <a:t>27052280</a:t>
            </a: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r>
              <a:rPr lang="en-GB" sz="2000" dirty="0">
                <a:solidFill>
                  <a:schemeClr val="tx1"/>
                </a:solidFill>
                <a:latin typeface="Ubuntu" panose="020B0504030602030204" pitchFamily="34" charset="0"/>
              </a:rPr>
              <a:t>Official R Documentation:</a:t>
            </a:r>
            <a:br>
              <a:rPr lang="en-GB" sz="2000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GB" sz="2000" dirty="0">
                <a:solidFill>
                  <a:srgbClr val="0563C1"/>
                </a:solidFill>
                <a:latin typeface="Ubuntu" panose="020B0504030602030204" pitchFamily="34" charset="0"/>
                <a:hlinkClick r:id="rId3"/>
              </a:rPr>
              <a:t>https://www.r-project.org/other-docs.</a:t>
            </a:r>
            <a:r>
              <a:rPr lang="en-GB" sz="2000" dirty="0">
                <a:solidFill>
                  <a:schemeClr val="tx1"/>
                </a:solidFill>
                <a:latin typeface="Ubuntu" panose="020B0504030602030204" pitchFamily="34" charset="0"/>
                <a:hlinkClick r:id="rId3"/>
              </a:rPr>
              <a:t>html</a:t>
            </a:r>
            <a:endParaRPr lang="en-GB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Official </a:t>
            </a:r>
            <a:r>
              <a:rPr lang="en-US" sz="2000" dirty="0" err="1">
                <a:solidFill>
                  <a:schemeClr val="tx1"/>
                </a:solidFill>
                <a:latin typeface="Ubuntu" panose="020B0504030602030204" pitchFamily="34" charset="0"/>
              </a:rPr>
              <a:t>ggplot</a:t>
            </a: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 Documentation:</a:t>
            </a:r>
            <a:b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  <a:hlinkClick r:id="rId4"/>
              </a:rPr>
              <a:t>https://ggplot2.tidyverse.org/</a:t>
            </a: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Official </a:t>
            </a:r>
            <a:r>
              <a:rPr lang="en-US" sz="2000" dirty="0" err="1">
                <a:solidFill>
                  <a:schemeClr val="tx1"/>
                </a:solidFill>
                <a:latin typeface="Ubuntu" panose="020B0504030602030204" pitchFamily="34" charset="0"/>
              </a:rPr>
              <a:t>plotrix</a:t>
            </a: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 Documentation:</a:t>
            </a:r>
            <a:b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  <a:hlinkClick r:id="rId5"/>
              </a:rPr>
              <a:t>https://cran.r-project.org/web/packages/plotrix/plotrix.pdf</a:t>
            </a: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Official RGtk2 Documentation:</a:t>
            </a:r>
            <a:b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  <a:hlinkClick r:id="rId6"/>
              </a:rPr>
              <a:t>https://rdrr.io/cran/RGtk2/man/</a:t>
            </a: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Ubuntu" panose="020B0504030602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824F6-86DF-4145-8054-6A3242F822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904" y="2269994"/>
            <a:ext cx="3257968" cy="325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6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DFB2BF-3C81-4549-AC70-CD778678C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" t="6162" r="2876" b="4418"/>
          <a:stretch/>
        </p:blipFill>
        <p:spPr>
          <a:xfrm rot="1002408">
            <a:off x="4054719" y="2542802"/>
            <a:ext cx="3523129" cy="336222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2464364-03BE-4930-BA57-219D95112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954" y="1239434"/>
            <a:ext cx="9600092" cy="982749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  <a:latin typeface="Ubuntu" panose="020B0504030602030204" pitchFamily="34" charset="0"/>
              </a:rPr>
              <a:t>Demo of the working model</a:t>
            </a:r>
          </a:p>
        </p:txBody>
      </p:sp>
    </p:spTree>
    <p:extLst>
      <p:ext uri="{BB962C8B-B14F-4D97-AF65-F5344CB8AC3E}">
        <p14:creationId xmlns:p14="http://schemas.microsoft.com/office/powerpoint/2010/main" val="3059684713"/>
      </p:ext>
    </p:extLst>
  </p:cSld>
  <p:clrMapOvr>
    <a:masterClrMapping/>
  </p:clrMapOvr>
  <p:transition spd="slow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72" y="186488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Requirements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3D211A-BD56-49D6-8D87-12912FE8C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624" y="1760067"/>
            <a:ext cx="2927194" cy="1892385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58F940-A760-4EE8-B146-01DEA04AE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921" y="4539400"/>
            <a:ext cx="2058600" cy="2058600"/>
          </a:xfrm>
          <a:prstGeom prst="rect">
            <a:avLst/>
          </a:prstGeom>
          <a:effectLst>
            <a:reflection blurRad="63500" stA="52000" endA="300" endPos="30000" dist="50800" dir="5400000" sy="-100000" algn="bl" rotWithShape="0"/>
            <a:softEdge rad="317500"/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BDE1EB-1037-4D2C-9002-22E8337E5748}"/>
              </a:ext>
            </a:extLst>
          </p:cNvPr>
          <p:cNvSpPr txBox="1">
            <a:spLocks/>
          </p:cNvSpPr>
          <p:nvPr/>
        </p:nvSpPr>
        <p:spPr>
          <a:xfrm>
            <a:off x="938599" y="4243282"/>
            <a:ext cx="9027437" cy="2428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None/>
            </a:pPr>
            <a:r>
              <a:rPr lang="en-GB" sz="2000" b="1" u="sng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Hardware Requirements </a:t>
            </a:r>
            <a:endParaRPr lang="en-GB" sz="2000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An intel-compatible PC with R installed</a:t>
            </a:r>
          </a:p>
          <a:p>
            <a:r>
              <a:rPr lang="en-GB" sz="2000" dirty="0">
                <a:solidFill>
                  <a:srgbClr val="FFFFFF"/>
                </a:solidFill>
                <a:latin typeface="Ubuntu" panose="020B0504030602030204" pitchFamily="34" charset="0"/>
              </a:rPr>
              <a:t>34 bit or 64 bit architecture</a:t>
            </a:r>
            <a:endParaRPr lang="en-GB" sz="2000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A RAM of least 2 GB</a:t>
            </a:r>
            <a:endParaRPr lang="en-GB" sz="2000" dirty="0">
              <a:effectLst/>
            </a:endParaRPr>
          </a:p>
          <a:p>
            <a:r>
              <a:rPr lang="en-GB" dirty="0">
                <a:solidFill>
                  <a:srgbClr val="FFFFFF"/>
                </a:solidFill>
                <a:latin typeface="Ubuntu" panose="020B0504030602030204" pitchFamily="34" charset="0"/>
              </a:rPr>
              <a:t>A processor of 2.5Ghz </a:t>
            </a: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or higher</a:t>
            </a:r>
            <a:endParaRPr lang="en-GB" sz="2000" dirty="0">
              <a:effectLst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A5F027-7C75-460F-A7A8-4295E3EB7B55}"/>
              </a:ext>
            </a:extLst>
          </p:cNvPr>
          <p:cNvSpPr txBox="1">
            <a:spLocks/>
          </p:cNvSpPr>
          <p:nvPr/>
        </p:nvSpPr>
        <p:spPr>
          <a:xfrm>
            <a:off x="975548" y="1311568"/>
            <a:ext cx="9027437" cy="2650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None/>
            </a:pPr>
            <a:r>
              <a:rPr lang="en-GB" sz="2000" b="1" u="sng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Software Requirements</a:t>
            </a:r>
            <a:endParaRPr lang="en-GB" sz="2000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R Compiler, </a:t>
            </a:r>
            <a:r>
              <a:rPr lang="en-GB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R 3.6 </a:t>
            </a: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or higher</a:t>
            </a:r>
            <a:endParaRPr lang="en-GB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A GUI library, </a:t>
            </a:r>
            <a:r>
              <a:rPr lang="en-GB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RGtk2</a:t>
            </a: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dirty="0">
                <a:effectLst/>
                <a:latin typeface="Ubuntu" panose="020B0504030602030204" pitchFamily="34" charset="0"/>
              </a:rPr>
              <a:t>A Data manipulation library, </a:t>
            </a:r>
            <a:r>
              <a:rPr lang="en-GB" b="1" dirty="0" err="1">
                <a:effectLst/>
                <a:latin typeface="Ubuntu" panose="020B0504030602030204" pitchFamily="34" charset="0"/>
              </a:rPr>
              <a:t>CaTools</a:t>
            </a:r>
            <a:endParaRPr lang="en-GB" dirty="0">
              <a:effectLst/>
              <a:latin typeface="Ubuntu" panose="020B0504030602030204" pitchFamily="34" charset="0"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Data visualization packages, </a:t>
            </a:r>
            <a:r>
              <a:rPr lang="en-GB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ggplot2</a:t>
            </a: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 and </a:t>
            </a:r>
            <a:r>
              <a:rPr lang="en-GB" b="1" kern="1200" spc="10" baseline="0" dirty="0" err="1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plotrix</a:t>
            </a:r>
            <a:endParaRPr lang="en-GB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Decision tree plot package, </a:t>
            </a:r>
            <a:r>
              <a:rPr lang="en-GB" b="1" kern="1200" spc="10" baseline="0" dirty="0" err="1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rpart</a:t>
            </a:r>
            <a:r>
              <a:rPr lang="en-GB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and </a:t>
            </a:r>
            <a:r>
              <a:rPr lang="en-GB" b="1" kern="1200" spc="10" baseline="0" dirty="0" err="1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rpart.plot</a:t>
            </a:r>
            <a:br>
              <a:rPr lang="en-GB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</a:b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 </a:t>
            </a:r>
            <a:endParaRPr lang="en-GB" dirty="0">
              <a:effectLst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B7D00F-F4D9-4FE7-BCF0-4C472C91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59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5614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Graphical User Interface (GUI) is designed using an open source GUI library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called RGtk2.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Install package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install.package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(RGtk2)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Include the library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library(RGtk2)</a:t>
            </a:r>
          </a:p>
          <a:p>
            <a:r>
              <a:rPr lang="en-GB" dirty="0">
                <a:latin typeface="Ubuntu" panose="020B0504030602030204" pitchFamily="34" charset="0"/>
              </a:rPr>
              <a:t>The interface has widgets like: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Title Bar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Inputs text fields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Dropdown list selection boxes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Buttons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Pop up messages to display messages and results </a:t>
            </a:r>
          </a:p>
          <a:p>
            <a:pPr marL="274320" lvl="1" indent="0">
              <a:buNone/>
            </a:pPr>
            <a:endParaRPr lang="en-GB" sz="1800" dirty="0">
              <a:latin typeface="Ubuntu" panose="020B0504030602030204" pitchFamily="34" charset="0"/>
            </a:endParaRPr>
          </a:p>
          <a:p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78F71-8806-4939-85AF-79BB77C1F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138" y="2396837"/>
            <a:ext cx="3117808" cy="33620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56D2C-CC4D-4842-9959-01200E53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0" y="-118312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74DCC4-6FEA-4BE4-B07E-A564F42E5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244" y="720263"/>
            <a:ext cx="5574084" cy="5948392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15A992-6F15-41FE-AB26-FE2D152E8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5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AEE3FA-AFCB-48A0-A78B-2D5E46DED102}"/>
              </a:ext>
            </a:extLst>
          </p:cNvPr>
          <p:cNvSpPr txBox="1">
            <a:spLocks/>
          </p:cNvSpPr>
          <p:nvPr/>
        </p:nvSpPr>
        <p:spPr>
          <a:xfrm>
            <a:off x="361327" y="1091608"/>
            <a:ext cx="9886418" cy="4932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Ubuntu" panose="020B0504030602030204" pitchFamily="34" charset="0"/>
              </a:rPr>
              <a:t>Input Fields: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Text entry boxes: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Name [String]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Age [Numeric]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Average glucose level [Numeric]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BMI [Numeric]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Dropdown Selection boxes: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Gender [Male, Female]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Ever married [Yes, No]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Work type [Private, Government, Self-employed]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Residence type [Urban, Rural]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Hypertension [Yes, No]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Heart Disease [Yes, No]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Smoking status [Currently smokes,</a:t>
            </a:r>
            <a:br>
              <a:rPr lang="en-GB" sz="1500" dirty="0">
                <a:latin typeface="Ubuntu" panose="020B0504030602030204" pitchFamily="34" charset="0"/>
              </a:rPr>
            </a:br>
            <a:r>
              <a:rPr lang="en-GB" sz="1500" dirty="0">
                <a:latin typeface="Ubuntu" panose="020B0504030602030204" pitchFamily="34" charset="0"/>
              </a:rPr>
              <a:t>Formerly smoked, Never smoked]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Buttons: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Submit button [To submit the form and </a:t>
            </a:r>
            <a:br>
              <a:rPr lang="en-GB" sz="1500" dirty="0">
                <a:latin typeface="Ubuntu" panose="020B0504030602030204" pitchFamily="34" charset="0"/>
              </a:rPr>
            </a:br>
            <a:r>
              <a:rPr lang="en-GB" sz="1500" dirty="0">
                <a:latin typeface="Ubuntu" panose="020B0504030602030204" pitchFamily="34" charset="0"/>
              </a:rPr>
              <a:t>start prediction]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Reset button [To reset the form]</a:t>
            </a:r>
          </a:p>
        </p:txBody>
      </p:sp>
    </p:spTree>
    <p:extLst>
      <p:ext uri="{BB962C8B-B14F-4D97-AF65-F5344CB8AC3E}">
        <p14:creationId xmlns:p14="http://schemas.microsoft.com/office/powerpoint/2010/main" val="422914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5614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Code for the main window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Create main window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window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gtkWindow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("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toplevel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", show = FALSE)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Add title to the window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gtkWindowSetTitle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(window, "Stroke Predictor")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Set window width and height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gtkWindowSetDefaultSize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(window, 530, 500)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Create a box to enclose widgets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box &lt;-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gtkVBox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(TRUE, 8) 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# Add all contents to the window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window$add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(box)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# Show the window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window$show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78F71-8806-4939-85AF-79BB77C1F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138" y="2396837"/>
            <a:ext cx="3117808" cy="33620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56D2C-CC4D-4842-9959-01200E53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06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 – Text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086110"/>
            <a:ext cx="9886418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# Name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name_frame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("Enter Your Name")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name =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gtkEntryNew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(show = TRUE)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name_frame$add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(name)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box$packStart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name_frame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, fill = TRUE)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# Age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age_frame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("Enter Your Age")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age =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gtkEntryNew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(show = TRUE)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age_frame$add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(age)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box$packStart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age_frame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, fill = TRUE)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# Glucose Level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glucose_frame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("Enter Average Glucose Level")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glucose =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gtkEntryNew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(show = TRUE)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glucose_frame$add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(glucose)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box$packStart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glucose_frame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, fill = TRUE)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# BMI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bmi_frame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("Enter BMI")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gtkEntryNew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(show = TRUE)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bmi_frame$add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box$packStart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bmi_frame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, fill = TRUE)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D5CEE-7125-430C-AC4A-C2A1F9BC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61B51A-3F1E-4C3D-B34C-EB4206951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301" y="1318947"/>
            <a:ext cx="3073752" cy="1153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EF5EA3-9A28-4DA7-B3C4-A58B8B7B0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300" y="2704375"/>
            <a:ext cx="3057952" cy="847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8931A0-3BE3-4472-8D04-CF7AE7124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300" y="3900525"/>
            <a:ext cx="3105583" cy="952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9C3B73-DF37-4923-BCEA-ECF21B5E0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115" y="5084747"/>
            <a:ext cx="3048425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5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 – Dropdown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086110"/>
            <a:ext cx="9886418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# Dropdown for Gender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gender_frame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("Gender")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= c("--Select--", "Male", "Female")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gender &lt;-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gtkComboBoxNewText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for 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in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gender$appendText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gender$setActive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(0)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gender_frame$add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(gender)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box$packStart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gender_frame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, fill = TRUE)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# Dropdown for Marital status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ever_married_frame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("Ever Married")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= c("--Select--", "Yes", "No")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ever_married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gtkComboBoxNewText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for 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in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ever_married$appendText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ever_married$setActive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(0)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ever_married_frame$add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ever_married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# Dropdown for Work type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work_type_frame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("Work Type")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= c("--Select--", "Private", "Government", "Self-employed")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work_type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gtkComboBoxNewText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for 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in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work_type$appendText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work_type$setActive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(0)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work_type_frame$add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work_type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D5CEE-7125-430C-AC4A-C2A1F9BC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727A3-DEB6-43F6-8C67-E9291EDDF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600" y="1251070"/>
            <a:ext cx="2791546" cy="1275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85910F-7A38-4809-B630-DC9043B6F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236" y="3083613"/>
            <a:ext cx="2802288" cy="1409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825DE0-8905-44FD-9BEE-1E60FA839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563" y="5479657"/>
            <a:ext cx="2766325" cy="127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Dept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</TotalTime>
  <Words>3327</Words>
  <Application>Microsoft Office PowerPoint</Application>
  <PresentationFormat>Widescreen</PresentationFormat>
  <Paragraphs>322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Calibri</vt:lpstr>
      <vt:lpstr>Candara</vt:lpstr>
      <vt:lpstr>Century Schoolbook</vt:lpstr>
      <vt:lpstr>Consolas</vt:lpstr>
      <vt:lpstr>Corbel</vt:lpstr>
      <vt:lpstr>Ubuntu</vt:lpstr>
      <vt:lpstr>Wingdings</vt:lpstr>
      <vt:lpstr>Wingdings 2</vt:lpstr>
      <vt:lpstr>View</vt:lpstr>
      <vt:lpstr>Depth</vt:lpstr>
      <vt:lpstr>PowerPoint Presentation</vt:lpstr>
      <vt:lpstr>PowerPoint Presentation</vt:lpstr>
      <vt:lpstr>Introduction </vt:lpstr>
      <vt:lpstr>Requirements </vt:lpstr>
      <vt:lpstr>User Interface</vt:lpstr>
      <vt:lpstr>User Interface</vt:lpstr>
      <vt:lpstr>User Interface</vt:lpstr>
      <vt:lpstr>User Interface – Text widgets</vt:lpstr>
      <vt:lpstr>User Interface – Dropdown widgets</vt:lpstr>
      <vt:lpstr>User Interface – Dropdown widgets</vt:lpstr>
      <vt:lpstr>User Interface - Buttons</vt:lpstr>
      <vt:lpstr>User Interface</vt:lpstr>
      <vt:lpstr>User Interface</vt:lpstr>
      <vt:lpstr>Dataset </vt:lpstr>
      <vt:lpstr>Data pre-processing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Training and Testing</vt:lpstr>
      <vt:lpstr>Training</vt:lpstr>
      <vt:lpstr>Testing</vt:lpstr>
      <vt:lpstr>Performance</vt:lpstr>
      <vt:lpstr>Performance</vt:lpstr>
      <vt:lpstr>Performance</vt:lpstr>
      <vt:lpstr>Performance</vt:lpstr>
      <vt:lpstr>Prediction</vt:lpstr>
      <vt:lpstr>Prediction</vt:lpstr>
      <vt:lpstr>Prediction</vt:lpstr>
      <vt:lpstr>Output</vt:lpstr>
      <vt:lpstr>Summary</vt:lpstr>
      <vt:lpstr>References</vt:lpstr>
      <vt:lpstr>Demo of the working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Prakyath Arya</dc:creator>
  <cp:lastModifiedBy>Prakyath Arya</cp:lastModifiedBy>
  <cp:revision>77</cp:revision>
  <dcterms:created xsi:type="dcterms:W3CDTF">2021-05-05T04:29:42Z</dcterms:created>
  <dcterms:modified xsi:type="dcterms:W3CDTF">2021-05-15T09:34:24Z</dcterms:modified>
</cp:coreProperties>
</file>